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3" r:id="rId3"/>
    <p:sldId id="296" r:id="rId4"/>
    <p:sldId id="300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321"/>
    <a:srgbClr val="5E1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73535" autoAdjust="0"/>
  </p:normalViewPr>
  <p:slideViewPr>
    <p:cSldViewPr>
      <p:cViewPr>
        <p:scale>
          <a:sx n="90" d="100"/>
          <a:sy n="90" d="100"/>
        </p:scale>
        <p:origin x="-22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de-DE" sz="12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fld id="{BDE724BF-8087-4886-B68A-303D7985DDD0}" type="datetimeFigureOut">
              <a:t>12.06.2019</a:t>
            </a:fld>
            <a:endParaRPr lang="de-DE" sz="12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de-DE" sz="12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8A0108DE-56C4-4D41-B15F-6BF6DC63F2F0}" type="slidenum">
              <a:t>‹Nr.›</a:t>
            </a:fld>
            <a:endParaRPr lang="de-DE" sz="120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780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3D600D8-2862-4D43-AB86-522BDA3F4151}" type="datetimeFigureOut">
              <a:t>12.06.2019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9E1AF6-38C4-4247-993C-EB9A4240E25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5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marL="0" lv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20D8D944-E977-4E01-B731-120D147D3A15}" type="slidenum">
              <a:t>1</a:t>
            </a:fld>
            <a:endParaRPr lang="de-DE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5FF0ADD8-F09D-4541-854C-D358609CC7CA}" type="slidenum">
              <a:t>2</a:t>
            </a:fld>
            <a:endParaRPr lang="de-DE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30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5FF0ADD8-F09D-4541-854C-D358609CC7CA}" type="slidenum">
              <a:t>3</a:t>
            </a:fld>
            <a:endParaRPr lang="de-DE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208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5FF0ADD8-F09D-4541-854C-D358609CC7CA}" type="slidenum">
              <a:t>4</a:t>
            </a:fld>
            <a:endParaRPr lang="de-DE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954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marL="0" lvl="0" indent="0">
              <a:buFont typeface="Symbol" panose="05050102010706020507" pitchFamily="18" charset="2"/>
              <a:buNone/>
            </a:pPr>
            <a:endParaRPr lang="de-DE" dirty="0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981B1DD9-9CC8-4D37-8253-6BDE7CD1C306}" type="slidenum">
              <a:t>5</a:t>
            </a:fld>
            <a:endParaRPr lang="de-DE" sz="18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B70E6E-0320-4DA9-BD53-DCC7FB2AEC7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10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B04971-7007-4064-A744-12A866C5180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055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308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5FE9B4-8154-4E14-A72A-AEA37307199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91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77852-3C4C-4A76-B09C-6D179086179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20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D578B9-E02F-4837-A722-91781B87C11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85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15A1A1-538A-405F-B0C2-A122CDA527C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14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1B013C-EE65-45C0-959C-80F2141EA6B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84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7DB84F-20B1-4841-9BEA-4B2499D6510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73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6F0CE9-72BD-465E-A772-81DFE8C1F37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908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E6DE2B-D53A-43AC-8B59-2B250369E95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66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/>
              <a:t>30.01.2016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AF0CAA-1258-4A76-ACFF-C14D2A559D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73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de-DE"/>
              <a:t>30.01.2016</a:t>
            </a:r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de-DE"/>
              <a:t>Stipendien-Workshop Berlin: Andere Wege nach Rom - Unterhalt</a:t>
            </a:r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200" spc="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C595BEF7-1689-4628-AF1F-AB70CAB80935}" type="slidenum">
              <a:t>‹Nr.›</a:t>
            </a:fld>
            <a:endParaRPr lang="de-DE"/>
          </a:p>
        </p:txBody>
      </p:sp>
      <p:sp>
        <p:nvSpPr>
          <p:cNvPr id="5" name="Titelplatzhalter 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DE"/>
          </a:p>
        </p:txBody>
      </p:sp>
      <p:sp>
        <p:nvSpPr>
          <p:cNvPr id="6" name="Textplatzhalt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hangingPunct="1">
        <a:tabLst/>
        <a:defRPr lang="de-DE" sz="1800" b="0" i="0" u="none" strike="noStrike" kern="1200" spc="0">
          <a:ln>
            <a:noFill/>
          </a:ln>
          <a:solidFill>
            <a:srgbClr val="000000"/>
          </a:solidFill>
          <a:latin typeface="Calibri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de-DE" sz="3200" b="0" i="0" u="none" strike="noStrike" kern="1200" spc="0">
          <a:ln>
            <a:noFill/>
          </a:ln>
          <a:solidFill>
            <a:srgbClr val="000000"/>
          </a:solidFill>
          <a:latin typeface="Calibri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areleaver.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2"/>
          <p:cNvSpPr/>
          <p:nvPr/>
        </p:nvSpPr>
        <p:spPr>
          <a:xfrm>
            <a:off x="0" y="6237360"/>
            <a:ext cx="9143640" cy="620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37321"/>
          </a:solidFill>
          <a:ln w="25560">
            <a:solidFill>
              <a:srgbClr val="F37321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umsplatzhalter 3"/>
          <p:cNvSpPr txBox="1">
            <a:spLocks noGrp="1"/>
          </p:cNvSpPr>
          <p:nvPr>
            <p:ph type="dt" sz="quarter" idx="7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22.05.2019</a:t>
            </a:r>
          </a:p>
          <a:p>
            <a:pPr lvl="0" algn="ctr"/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sp>
        <p:nvSpPr>
          <p:cNvPr id="4" name="Foliennummernplatzhalter 4"/>
          <p:cNvSpPr txBox="1">
            <a:spLocks noGrp="1"/>
          </p:cNvSpPr>
          <p:nvPr>
            <p:ph type="sldNum" sz="quarter" idx="8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fld id="{8DD092E1-F956-439A-917F-03C7C3611899}" type="slidenum">
              <a:pPr lvl="0" algn="ctr"/>
              <a:t>1</a:t>
            </a:fld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sp>
        <p:nvSpPr>
          <p:cNvPr id="6" name="Fußzeilenplatzhalter 10"/>
          <p:cNvSpPr txBox="1">
            <a:spLocks noGrp="1"/>
          </p:cNvSpPr>
          <p:nvPr>
            <p:ph type="ftr" sz="quarter" idx="9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Careleaver e. V.</a:t>
            </a:r>
          </a:p>
        </p:txBody>
      </p:sp>
      <p:sp>
        <p:nvSpPr>
          <p:cNvPr id="7" name="Textfeld 8"/>
          <p:cNvSpPr/>
          <p:nvPr/>
        </p:nvSpPr>
        <p:spPr>
          <a:xfrm rot="3000">
            <a:off x="3" y="1045359"/>
            <a:ext cx="9143637" cy="442700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Beteiligungspraxis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aus Sicht von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jungen Menschen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aus der Jugendhilfe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dirty="0"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300" i="1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Tagung „Machtausgleich mit allen Mitteln“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300" i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22.-23. Mai 2019 in Bad Boll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3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Arial" pitchFamily="2"/>
              </a:rPr>
              <a:t>Referentin: Ruth Seyboldt</a:t>
            </a:r>
          </a:p>
        </p:txBody>
      </p:sp>
      <p:pic>
        <p:nvPicPr>
          <p:cNvPr id="9" name="Grafik 5">
            <a:extLst>
              <a:ext uri="{FF2B5EF4-FFF2-40B4-BE49-F238E27FC236}">
                <a16:creationId xmlns="" xmlns:a16="http://schemas.microsoft.com/office/drawing/2014/main" id="{172E8662-B75E-4A81-9336-25B41C1DD08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27377" y="0"/>
            <a:ext cx="1416263" cy="991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237360"/>
            <a:ext cx="9143640" cy="620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37321"/>
          </a:solidFill>
          <a:ln w="25560">
            <a:solidFill>
              <a:srgbClr val="F37321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Flussdiagramm: Verzögerung 1"/>
          <p:cNvSpPr/>
          <p:nvPr/>
        </p:nvSpPr>
        <p:spPr>
          <a:xfrm>
            <a:off x="0" y="332656"/>
            <a:ext cx="5472360" cy="86363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+- 10800 0 21600"/>
              <a:gd name="f10" fmla="+- 21600 0 10800"/>
              <a:gd name="f11" fmla="+- 0 0 0"/>
              <a:gd name="f12" fmla="*/ f4 1 21600"/>
              <a:gd name="f13" fmla="*/ f5 1 21600"/>
              <a:gd name="f14" fmla="+- 21600 0 f8"/>
              <a:gd name="f15" fmla="+- 10800 0 f6"/>
              <a:gd name="f16" fmla="+- 0 0 f1"/>
              <a:gd name="f17" fmla="abs f9"/>
              <a:gd name="f18" fmla="abs f10"/>
              <a:gd name="f19" fmla="?: f10 0 f0"/>
              <a:gd name="f20" fmla="?: f10 f0 0"/>
              <a:gd name="f21" fmla="*/ f11 f0 1"/>
              <a:gd name="f22" fmla="*/ 0 f12 1"/>
              <a:gd name="f23" fmla="*/ 18500 f12 1"/>
              <a:gd name="f24" fmla="*/ 18500 f13 1"/>
              <a:gd name="f25" fmla="*/ 3100 f13 1"/>
              <a:gd name="f26" fmla="abs f14"/>
              <a:gd name="f27" fmla="abs f15"/>
              <a:gd name="f28" fmla="?: f14 f16 f1"/>
              <a:gd name="f29" fmla="?: f14 f1 f16"/>
              <a:gd name="f30" fmla="?: f14 f2 f1"/>
              <a:gd name="f31" fmla="?: f14 f1 f2"/>
              <a:gd name="f32" fmla="?: f9 f16 f1"/>
              <a:gd name="f33" fmla="?: f9 f1 f16"/>
              <a:gd name="f34" fmla="?: f9 f20 f19"/>
              <a:gd name="f35" fmla="?: f9 f19 f20"/>
              <a:gd name="f36" fmla="*/ 10800 f12 1"/>
              <a:gd name="f37" fmla="*/ 0 f13 1"/>
              <a:gd name="f38" fmla="*/ f21 1 f3"/>
              <a:gd name="f39" fmla="*/ 10800 f13 1"/>
              <a:gd name="f40" fmla="*/ 21600 f13 1"/>
              <a:gd name="f41" fmla="*/ 21600 f12 1"/>
              <a:gd name="f42" fmla="?: f14 f31 f30"/>
              <a:gd name="f43" fmla="?: f14 f30 f31"/>
              <a:gd name="f44" fmla="?: f15 f29 f28"/>
              <a:gd name="f45" fmla="?: f10 f34 f35"/>
              <a:gd name="f46" fmla="?: f10 f32 f33"/>
              <a:gd name="f47" fmla="+- f38 0 f1"/>
              <a:gd name="f48" fmla="?: f15 f43 f4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6" y="f37"/>
              </a:cxn>
              <a:cxn ang="f47">
                <a:pos x="f22" y="f39"/>
              </a:cxn>
              <a:cxn ang="f47">
                <a:pos x="f36" y="f40"/>
              </a:cxn>
              <a:cxn ang="f47">
                <a:pos x="f41" y="f39"/>
              </a:cxn>
            </a:cxnLst>
            <a:rect l="f22" t="f25" r="f23" b="f24"/>
            <a:pathLst>
              <a:path w="21600" h="21600">
                <a:moveTo>
                  <a:pt x="f8" y="f6"/>
                </a:moveTo>
                <a:arcTo wR="f26" hR="f27" stAng="f48" swAng="f44"/>
                <a:arcTo wR="f17" hR="f18" stAng="f45" swAng="f46"/>
                <a:lnTo>
                  <a:pt x="f6" y="f7"/>
                </a:lnTo>
                <a:lnTo>
                  <a:pt x="f6" y="f6"/>
                </a:lnTo>
                <a:close/>
              </a:path>
            </a:pathLst>
          </a:custGeom>
          <a:solidFill>
            <a:srgbClr val="5E1B4C"/>
          </a:solidFill>
          <a:ln w="25560">
            <a:solidFill>
              <a:srgbClr val="5E1B4C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Beteiligung – was ist das?!</a:t>
            </a:r>
          </a:p>
        </p:txBody>
      </p:sp>
      <p:sp>
        <p:nvSpPr>
          <p:cNvPr id="13" name="Fußzeilenplatzhalter 10"/>
          <p:cNvSpPr txBox="1">
            <a:spLocks noGrp="1"/>
          </p:cNvSpPr>
          <p:nvPr>
            <p:ph type="ftr" sz="quarter" idx="4294967295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Careleaver e. V.</a:t>
            </a:r>
          </a:p>
        </p:txBody>
      </p:sp>
      <p:sp>
        <p:nvSpPr>
          <p:cNvPr id="14" name="Foliennummernplatzhalter 4"/>
          <p:cNvSpPr txBox="1">
            <a:spLocks noGrp="1"/>
          </p:cNvSpPr>
          <p:nvPr>
            <p:ph type="sldNum" sz="quarter" idx="4294967295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fld id="{8DD092E1-F956-439A-917F-03C7C3611899}" type="slidenum">
              <a:pPr lvl="0" algn="ctr"/>
              <a:t>2</a:t>
            </a:fld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sp>
        <p:nvSpPr>
          <p:cNvPr id="9" name="Datumsplatzhalter 3"/>
          <p:cNvSpPr txBox="1">
            <a:spLocks noGrp="1"/>
          </p:cNvSpPr>
          <p:nvPr>
            <p:ph type="dt" sz="quarter" idx="4294967295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22.05.2019</a:t>
            </a:r>
          </a:p>
          <a:p>
            <a:pPr lvl="0" algn="ctr"/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pic>
        <p:nvPicPr>
          <p:cNvPr id="11" name="Grafik 5">
            <a:extLst>
              <a:ext uri="{FF2B5EF4-FFF2-40B4-BE49-F238E27FC236}">
                <a16:creationId xmlns="" xmlns:a16="http://schemas.microsoft.com/office/drawing/2014/main" id="{E8BE7460-A71D-43FC-BE24-A72E00177C8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27377" y="0"/>
            <a:ext cx="1416263" cy="991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>
            <a:extLst>
              <a:ext uri="{FF2B5EF4-FFF2-40B4-BE49-F238E27FC236}">
                <a16:creationId xmlns="" xmlns:a16="http://schemas.microsoft.com/office/drawing/2014/main" id="{183A234C-8EF1-42FA-88B1-AC2881733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53" y="1427218"/>
            <a:ext cx="8431972" cy="475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8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erader Verbinder 33">
            <a:extLst>
              <a:ext uri="{FF2B5EF4-FFF2-40B4-BE49-F238E27FC236}">
                <a16:creationId xmlns="" xmlns:a16="http://schemas.microsoft.com/office/drawing/2014/main" id="{D39C614C-C454-46A0-A7E7-6AA90C787496}"/>
              </a:ext>
            </a:extLst>
          </p:cNvPr>
          <p:cNvCxnSpPr>
            <a:cxnSpLocks/>
          </p:cNvCxnSpPr>
          <p:nvPr/>
        </p:nvCxnSpPr>
        <p:spPr>
          <a:xfrm>
            <a:off x="2953799" y="2928975"/>
            <a:ext cx="987600" cy="106217"/>
          </a:xfrm>
          <a:prstGeom prst="line">
            <a:avLst/>
          </a:prstGeom>
          <a:ln w="38100">
            <a:solidFill>
              <a:srgbClr val="F37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="" xmlns:a16="http://schemas.microsoft.com/office/drawing/2014/main" id="{D9DEC8AC-4B03-4696-AA8D-32A0A2B097D2}"/>
              </a:ext>
            </a:extLst>
          </p:cNvPr>
          <p:cNvCxnSpPr>
            <a:cxnSpLocks/>
          </p:cNvCxnSpPr>
          <p:nvPr/>
        </p:nvCxnSpPr>
        <p:spPr>
          <a:xfrm flipH="1">
            <a:off x="4769799" y="2153357"/>
            <a:ext cx="251627" cy="1053958"/>
          </a:xfrm>
          <a:prstGeom prst="line">
            <a:avLst/>
          </a:prstGeom>
          <a:ln w="38100">
            <a:solidFill>
              <a:srgbClr val="F37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="" xmlns:a16="http://schemas.microsoft.com/office/drawing/2014/main" id="{D7E4A26B-D9B7-4763-8292-E2B19C4B9001}"/>
              </a:ext>
            </a:extLst>
          </p:cNvPr>
          <p:cNvCxnSpPr>
            <a:cxnSpLocks/>
          </p:cNvCxnSpPr>
          <p:nvPr/>
        </p:nvCxnSpPr>
        <p:spPr>
          <a:xfrm flipV="1">
            <a:off x="5049336" y="2916183"/>
            <a:ext cx="955558" cy="165058"/>
          </a:xfrm>
          <a:prstGeom prst="line">
            <a:avLst/>
          </a:prstGeom>
          <a:ln w="38100">
            <a:solidFill>
              <a:srgbClr val="F37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="" xmlns:a16="http://schemas.microsoft.com/office/drawing/2014/main" id="{5B033A6A-A7B5-43F2-8F1D-56BEB4C91043}"/>
              </a:ext>
            </a:extLst>
          </p:cNvPr>
          <p:cNvCxnSpPr>
            <a:cxnSpLocks/>
          </p:cNvCxnSpPr>
          <p:nvPr/>
        </p:nvCxnSpPr>
        <p:spPr>
          <a:xfrm>
            <a:off x="3445533" y="2287470"/>
            <a:ext cx="867378" cy="896135"/>
          </a:xfrm>
          <a:prstGeom prst="line">
            <a:avLst/>
          </a:prstGeom>
          <a:ln w="38100">
            <a:solidFill>
              <a:srgbClr val="F37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9"/>
          <p:cNvSpPr/>
          <p:nvPr/>
        </p:nvSpPr>
        <p:spPr>
          <a:xfrm>
            <a:off x="0" y="6237360"/>
            <a:ext cx="9143640" cy="620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37321"/>
          </a:solidFill>
          <a:ln w="25560">
            <a:solidFill>
              <a:srgbClr val="F37321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Flussdiagramm: Verzögerung 1"/>
          <p:cNvSpPr/>
          <p:nvPr/>
        </p:nvSpPr>
        <p:spPr>
          <a:xfrm>
            <a:off x="0" y="332656"/>
            <a:ext cx="5472360" cy="86363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+- 10800 0 21600"/>
              <a:gd name="f10" fmla="+- 21600 0 10800"/>
              <a:gd name="f11" fmla="+- 0 0 0"/>
              <a:gd name="f12" fmla="*/ f4 1 21600"/>
              <a:gd name="f13" fmla="*/ f5 1 21600"/>
              <a:gd name="f14" fmla="+- 21600 0 f8"/>
              <a:gd name="f15" fmla="+- 10800 0 f6"/>
              <a:gd name="f16" fmla="+- 0 0 f1"/>
              <a:gd name="f17" fmla="abs f9"/>
              <a:gd name="f18" fmla="abs f10"/>
              <a:gd name="f19" fmla="?: f10 0 f0"/>
              <a:gd name="f20" fmla="?: f10 f0 0"/>
              <a:gd name="f21" fmla="*/ f11 f0 1"/>
              <a:gd name="f22" fmla="*/ 0 f12 1"/>
              <a:gd name="f23" fmla="*/ 18500 f12 1"/>
              <a:gd name="f24" fmla="*/ 18500 f13 1"/>
              <a:gd name="f25" fmla="*/ 3100 f13 1"/>
              <a:gd name="f26" fmla="abs f14"/>
              <a:gd name="f27" fmla="abs f15"/>
              <a:gd name="f28" fmla="?: f14 f16 f1"/>
              <a:gd name="f29" fmla="?: f14 f1 f16"/>
              <a:gd name="f30" fmla="?: f14 f2 f1"/>
              <a:gd name="f31" fmla="?: f14 f1 f2"/>
              <a:gd name="f32" fmla="?: f9 f16 f1"/>
              <a:gd name="f33" fmla="?: f9 f1 f16"/>
              <a:gd name="f34" fmla="?: f9 f20 f19"/>
              <a:gd name="f35" fmla="?: f9 f19 f20"/>
              <a:gd name="f36" fmla="*/ 10800 f12 1"/>
              <a:gd name="f37" fmla="*/ 0 f13 1"/>
              <a:gd name="f38" fmla="*/ f21 1 f3"/>
              <a:gd name="f39" fmla="*/ 10800 f13 1"/>
              <a:gd name="f40" fmla="*/ 21600 f13 1"/>
              <a:gd name="f41" fmla="*/ 21600 f12 1"/>
              <a:gd name="f42" fmla="?: f14 f31 f30"/>
              <a:gd name="f43" fmla="?: f14 f30 f31"/>
              <a:gd name="f44" fmla="?: f15 f29 f28"/>
              <a:gd name="f45" fmla="?: f10 f34 f35"/>
              <a:gd name="f46" fmla="?: f10 f32 f33"/>
              <a:gd name="f47" fmla="+- f38 0 f1"/>
              <a:gd name="f48" fmla="?: f15 f43 f4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6" y="f37"/>
              </a:cxn>
              <a:cxn ang="f47">
                <a:pos x="f22" y="f39"/>
              </a:cxn>
              <a:cxn ang="f47">
                <a:pos x="f36" y="f40"/>
              </a:cxn>
              <a:cxn ang="f47">
                <a:pos x="f41" y="f39"/>
              </a:cxn>
            </a:cxnLst>
            <a:rect l="f22" t="f25" r="f23" b="f24"/>
            <a:pathLst>
              <a:path w="21600" h="21600">
                <a:moveTo>
                  <a:pt x="f8" y="f6"/>
                </a:moveTo>
                <a:arcTo wR="f26" hR="f27" stAng="f48" swAng="f44"/>
                <a:arcTo wR="f17" hR="f18" stAng="f45" swAng="f46"/>
                <a:lnTo>
                  <a:pt x="f6" y="f7"/>
                </a:lnTo>
                <a:lnTo>
                  <a:pt x="f6" y="f6"/>
                </a:lnTo>
                <a:close/>
              </a:path>
            </a:pathLst>
          </a:custGeom>
          <a:solidFill>
            <a:srgbClr val="5E1B4C"/>
          </a:solidFill>
          <a:ln w="25560">
            <a:solidFill>
              <a:srgbClr val="5E1B4C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Beteiligung - wozu?!</a:t>
            </a:r>
          </a:p>
        </p:txBody>
      </p:sp>
      <p:sp>
        <p:nvSpPr>
          <p:cNvPr id="13" name="Fußzeilenplatzhalter 10"/>
          <p:cNvSpPr txBox="1">
            <a:spLocks noGrp="1"/>
          </p:cNvSpPr>
          <p:nvPr>
            <p:ph type="ftr" sz="quarter" idx="4294967295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Careleaver e. V.</a:t>
            </a:r>
          </a:p>
        </p:txBody>
      </p:sp>
      <p:sp>
        <p:nvSpPr>
          <p:cNvPr id="14" name="Foliennummernplatzhalter 4"/>
          <p:cNvSpPr txBox="1">
            <a:spLocks noGrp="1"/>
          </p:cNvSpPr>
          <p:nvPr>
            <p:ph type="sldNum" sz="quarter" idx="4294967295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fld id="{8DD092E1-F956-439A-917F-03C7C3611899}" type="slidenum">
              <a:pPr lvl="0" algn="ctr"/>
              <a:t>3</a:t>
            </a:fld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sp>
        <p:nvSpPr>
          <p:cNvPr id="9" name="Datumsplatzhalter 3"/>
          <p:cNvSpPr txBox="1">
            <a:spLocks noGrp="1"/>
          </p:cNvSpPr>
          <p:nvPr>
            <p:ph type="dt" sz="quarter" idx="4294967295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22.05.2019</a:t>
            </a:r>
          </a:p>
          <a:p>
            <a:pPr lvl="0" algn="ctr"/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pic>
        <p:nvPicPr>
          <p:cNvPr id="11" name="Grafik 5">
            <a:extLst>
              <a:ext uri="{FF2B5EF4-FFF2-40B4-BE49-F238E27FC236}">
                <a16:creationId xmlns="" xmlns:a16="http://schemas.microsoft.com/office/drawing/2014/main" id="{E8BE7460-A71D-43FC-BE24-A72E00177C8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27377" y="0"/>
            <a:ext cx="1416263" cy="9912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F7EE5040-5362-451B-9F28-A05637C87D6F}"/>
              </a:ext>
            </a:extLst>
          </p:cNvPr>
          <p:cNvSpPr/>
          <p:nvPr/>
        </p:nvSpPr>
        <p:spPr>
          <a:xfrm>
            <a:off x="1693457" y="1837403"/>
            <a:ext cx="1878628" cy="620280"/>
          </a:xfrm>
          <a:prstGeom prst="ellipse">
            <a:avLst/>
          </a:prstGeom>
          <a:solidFill>
            <a:srgbClr val="F37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Selbstwert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4AA6E872-ECDE-46B5-A3B8-82EDC606623C}"/>
              </a:ext>
            </a:extLst>
          </p:cNvPr>
          <p:cNvSpPr/>
          <p:nvPr/>
        </p:nvSpPr>
        <p:spPr>
          <a:xfrm>
            <a:off x="878956" y="2617308"/>
            <a:ext cx="2418304" cy="620280"/>
          </a:xfrm>
          <a:prstGeom prst="ellipse">
            <a:avLst/>
          </a:prstGeom>
          <a:solidFill>
            <a:srgbClr val="F37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Selbstvertrauen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600C4227-B1A2-4413-9DCC-BB56CA09FA48}"/>
              </a:ext>
            </a:extLst>
          </p:cNvPr>
          <p:cNvSpPr/>
          <p:nvPr/>
        </p:nvSpPr>
        <p:spPr>
          <a:xfrm>
            <a:off x="5785450" y="2528523"/>
            <a:ext cx="2685454" cy="620280"/>
          </a:xfrm>
          <a:prstGeom prst="ellipse">
            <a:avLst/>
          </a:prstGeom>
          <a:solidFill>
            <a:srgbClr val="F37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Selbstwirksamkeit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FC90EA4E-AE20-48CC-A9B5-3C22B0CB3C31}"/>
              </a:ext>
            </a:extLst>
          </p:cNvPr>
          <p:cNvSpPr/>
          <p:nvPr/>
        </p:nvSpPr>
        <p:spPr>
          <a:xfrm>
            <a:off x="3615373" y="1385454"/>
            <a:ext cx="3713973" cy="991227"/>
          </a:xfrm>
          <a:prstGeom prst="ellipse">
            <a:avLst/>
          </a:prstGeom>
          <a:solidFill>
            <a:srgbClr val="F37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eigenverantwortliche und gemeinschaftsfähige Persönlichkeit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CEDC5C5A-CF44-45CC-BA8C-1B1D38DCFAF0}"/>
              </a:ext>
            </a:extLst>
          </p:cNvPr>
          <p:cNvSpPr/>
          <p:nvPr/>
        </p:nvSpPr>
        <p:spPr>
          <a:xfrm>
            <a:off x="3688163" y="3011398"/>
            <a:ext cx="1766952" cy="582264"/>
          </a:xfrm>
          <a:prstGeom prst="rect">
            <a:avLst/>
          </a:prstGeom>
          <a:solidFill>
            <a:srgbClr val="5E1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Kompetenz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="" xmlns:a16="http://schemas.microsoft.com/office/drawing/2014/main" id="{7029100B-8222-4324-B612-9F08B8D002E1}"/>
              </a:ext>
            </a:extLst>
          </p:cNvPr>
          <p:cNvSpPr/>
          <p:nvPr/>
        </p:nvSpPr>
        <p:spPr>
          <a:xfrm>
            <a:off x="1921211" y="4686099"/>
            <a:ext cx="1766952" cy="582264"/>
          </a:xfrm>
          <a:prstGeom prst="rect">
            <a:avLst/>
          </a:prstGeom>
          <a:solidFill>
            <a:srgbClr val="5E1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Beteiligung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="" xmlns:a16="http://schemas.microsoft.com/office/drawing/2014/main" id="{FCBB56E1-490D-4FDC-B792-F28D9E18ED62}"/>
              </a:ext>
            </a:extLst>
          </p:cNvPr>
          <p:cNvSpPr/>
          <p:nvPr/>
        </p:nvSpPr>
        <p:spPr>
          <a:xfrm>
            <a:off x="5472359" y="4686099"/>
            <a:ext cx="1766952" cy="582264"/>
          </a:xfrm>
          <a:prstGeom prst="rect">
            <a:avLst/>
          </a:prstGeom>
          <a:solidFill>
            <a:srgbClr val="5E1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Beschwerde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="" xmlns:a16="http://schemas.microsoft.com/office/drawing/2014/main" id="{5E1FD545-1903-4DC2-83AE-32F06CE08224}"/>
              </a:ext>
            </a:extLst>
          </p:cNvPr>
          <p:cNvCxnSpPr>
            <a:cxnSpLocks/>
          </p:cNvCxnSpPr>
          <p:nvPr/>
        </p:nvCxnSpPr>
        <p:spPr>
          <a:xfrm flipV="1">
            <a:off x="2834190" y="3736553"/>
            <a:ext cx="926140" cy="806655"/>
          </a:xfrm>
          <a:prstGeom prst="straightConnector1">
            <a:avLst/>
          </a:prstGeom>
          <a:ln w="63500">
            <a:solidFill>
              <a:srgbClr val="5E1B4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="" xmlns:a16="http://schemas.microsoft.com/office/drawing/2014/main" id="{0BE4F143-1F62-41EC-B9D6-DBC1E028B3D2}"/>
              </a:ext>
            </a:extLst>
          </p:cNvPr>
          <p:cNvCxnSpPr>
            <a:cxnSpLocks/>
          </p:cNvCxnSpPr>
          <p:nvPr/>
        </p:nvCxnSpPr>
        <p:spPr>
          <a:xfrm flipH="1" flipV="1">
            <a:off x="5124688" y="3717102"/>
            <a:ext cx="926140" cy="806655"/>
          </a:xfrm>
          <a:prstGeom prst="straightConnector1">
            <a:avLst/>
          </a:prstGeom>
          <a:ln w="63500">
            <a:solidFill>
              <a:srgbClr val="5E1B4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="" xmlns:a16="http://schemas.microsoft.com/office/drawing/2014/main" id="{8710DB43-9A81-4DE9-BA17-1E8A28C93559}"/>
              </a:ext>
            </a:extLst>
          </p:cNvPr>
          <p:cNvCxnSpPr>
            <a:cxnSpLocks/>
          </p:cNvCxnSpPr>
          <p:nvPr/>
        </p:nvCxnSpPr>
        <p:spPr>
          <a:xfrm>
            <a:off x="3832338" y="4962843"/>
            <a:ext cx="1531750" cy="14388"/>
          </a:xfrm>
          <a:prstGeom prst="straightConnector1">
            <a:avLst/>
          </a:prstGeom>
          <a:ln w="63500">
            <a:solidFill>
              <a:srgbClr val="5E1B4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9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5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237360"/>
            <a:ext cx="9143640" cy="620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37321"/>
          </a:solidFill>
          <a:ln w="25560">
            <a:solidFill>
              <a:srgbClr val="F37321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Flussdiagramm: Verzögerung 1"/>
          <p:cNvSpPr/>
          <p:nvPr/>
        </p:nvSpPr>
        <p:spPr>
          <a:xfrm>
            <a:off x="0" y="332656"/>
            <a:ext cx="5472360" cy="86363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+- 10800 0 21600"/>
              <a:gd name="f10" fmla="+- 21600 0 10800"/>
              <a:gd name="f11" fmla="+- 0 0 0"/>
              <a:gd name="f12" fmla="*/ f4 1 21600"/>
              <a:gd name="f13" fmla="*/ f5 1 21600"/>
              <a:gd name="f14" fmla="+- 21600 0 f8"/>
              <a:gd name="f15" fmla="+- 10800 0 f6"/>
              <a:gd name="f16" fmla="+- 0 0 f1"/>
              <a:gd name="f17" fmla="abs f9"/>
              <a:gd name="f18" fmla="abs f10"/>
              <a:gd name="f19" fmla="?: f10 0 f0"/>
              <a:gd name="f20" fmla="?: f10 f0 0"/>
              <a:gd name="f21" fmla="*/ f11 f0 1"/>
              <a:gd name="f22" fmla="*/ 0 f12 1"/>
              <a:gd name="f23" fmla="*/ 18500 f12 1"/>
              <a:gd name="f24" fmla="*/ 18500 f13 1"/>
              <a:gd name="f25" fmla="*/ 3100 f13 1"/>
              <a:gd name="f26" fmla="abs f14"/>
              <a:gd name="f27" fmla="abs f15"/>
              <a:gd name="f28" fmla="?: f14 f16 f1"/>
              <a:gd name="f29" fmla="?: f14 f1 f16"/>
              <a:gd name="f30" fmla="?: f14 f2 f1"/>
              <a:gd name="f31" fmla="?: f14 f1 f2"/>
              <a:gd name="f32" fmla="?: f9 f16 f1"/>
              <a:gd name="f33" fmla="?: f9 f1 f16"/>
              <a:gd name="f34" fmla="?: f9 f20 f19"/>
              <a:gd name="f35" fmla="?: f9 f19 f20"/>
              <a:gd name="f36" fmla="*/ 10800 f12 1"/>
              <a:gd name="f37" fmla="*/ 0 f13 1"/>
              <a:gd name="f38" fmla="*/ f21 1 f3"/>
              <a:gd name="f39" fmla="*/ 10800 f13 1"/>
              <a:gd name="f40" fmla="*/ 21600 f13 1"/>
              <a:gd name="f41" fmla="*/ 21600 f12 1"/>
              <a:gd name="f42" fmla="?: f14 f31 f30"/>
              <a:gd name="f43" fmla="?: f14 f30 f31"/>
              <a:gd name="f44" fmla="?: f15 f29 f28"/>
              <a:gd name="f45" fmla="?: f10 f34 f35"/>
              <a:gd name="f46" fmla="?: f10 f32 f33"/>
              <a:gd name="f47" fmla="+- f38 0 f1"/>
              <a:gd name="f48" fmla="?: f15 f43 f4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6" y="f37"/>
              </a:cxn>
              <a:cxn ang="f47">
                <a:pos x="f22" y="f39"/>
              </a:cxn>
              <a:cxn ang="f47">
                <a:pos x="f36" y="f40"/>
              </a:cxn>
              <a:cxn ang="f47">
                <a:pos x="f41" y="f39"/>
              </a:cxn>
            </a:cxnLst>
            <a:rect l="f22" t="f25" r="f23" b="f24"/>
            <a:pathLst>
              <a:path w="21600" h="21600">
                <a:moveTo>
                  <a:pt x="f8" y="f6"/>
                </a:moveTo>
                <a:arcTo wR="f26" hR="f27" stAng="f48" swAng="f44"/>
                <a:arcTo wR="f17" hR="f18" stAng="f45" swAng="f46"/>
                <a:lnTo>
                  <a:pt x="f6" y="f7"/>
                </a:lnTo>
                <a:lnTo>
                  <a:pt x="f6" y="f6"/>
                </a:lnTo>
                <a:close/>
              </a:path>
            </a:pathLst>
          </a:custGeom>
          <a:solidFill>
            <a:srgbClr val="5E1B4C"/>
          </a:solidFill>
          <a:ln w="25560">
            <a:solidFill>
              <a:srgbClr val="5E1B4C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lvl="0" algn="ctr"/>
            <a:r>
              <a:rPr lang="de-DE" sz="3200" dirty="0"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Beteiligung – nur wie?!</a:t>
            </a:r>
          </a:p>
        </p:txBody>
      </p:sp>
      <p:sp>
        <p:nvSpPr>
          <p:cNvPr id="13" name="Fußzeilenplatzhalter 10"/>
          <p:cNvSpPr txBox="1">
            <a:spLocks noGrp="1"/>
          </p:cNvSpPr>
          <p:nvPr>
            <p:ph type="ftr" sz="quarter" idx="4294967295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Careleaver e. V.</a:t>
            </a:r>
          </a:p>
        </p:txBody>
      </p:sp>
      <p:sp>
        <p:nvSpPr>
          <p:cNvPr id="14" name="Foliennummernplatzhalter 4"/>
          <p:cNvSpPr txBox="1">
            <a:spLocks noGrp="1"/>
          </p:cNvSpPr>
          <p:nvPr>
            <p:ph type="sldNum" sz="quarter" idx="4294967295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fld id="{8DD092E1-F956-439A-917F-03C7C3611899}" type="slidenum">
              <a:pPr lvl="0" algn="ctr"/>
              <a:t>4</a:t>
            </a:fld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sp>
        <p:nvSpPr>
          <p:cNvPr id="9" name="Datumsplatzhalter 3"/>
          <p:cNvSpPr txBox="1">
            <a:spLocks noGrp="1"/>
          </p:cNvSpPr>
          <p:nvPr>
            <p:ph type="dt" sz="quarter" idx="4294967295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22.05.2019</a:t>
            </a:r>
          </a:p>
          <a:p>
            <a:pPr lvl="0" algn="ctr"/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pic>
        <p:nvPicPr>
          <p:cNvPr id="11" name="Grafik 5">
            <a:extLst>
              <a:ext uri="{FF2B5EF4-FFF2-40B4-BE49-F238E27FC236}">
                <a16:creationId xmlns="" xmlns:a16="http://schemas.microsoft.com/office/drawing/2014/main" id="{E8BE7460-A71D-43FC-BE24-A72E00177C8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27377" y="0"/>
            <a:ext cx="1416263" cy="9912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="" xmlns:a16="http://schemas.microsoft.com/office/drawing/2014/main" id="{5495A9FC-797B-4748-8D70-48B2B74F7526}"/>
              </a:ext>
            </a:extLst>
          </p:cNvPr>
          <p:cNvSpPr txBox="1"/>
          <p:nvPr/>
        </p:nvSpPr>
        <p:spPr>
          <a:xfrm>
            <a:off x="4355976" y="1268760"/>
            <a:ext cx="4502797" cy="4893647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Dos: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vertraue auf deine Entscheidungs-kompetenz und darauf, dass du aus jeder Entscheidung lernst.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Wir machen uns gemeinsam auf die Suche nach dem, was gut für dich ist. Dabei gibst du vor, in welche Richtung wir gehen.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mache mich frei von meinen Erwartungen und bin offen für einen Aushandlungsprozess mit dir auf Augenhöhe.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Beteiligung als demokratischer Prozess benötigt Zeit. Ich nehme mir die Zeit dafür.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gebe dir die Möglichkeit, dich zu beschweren und nehme deine Bedürfnisse ernst.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3852D69F-7CB9-44F3-98F2-C0F5331CEDC3}"/>
              </a:ext>
            </a:extLst>
          </p:cNvPr>
          <p:cNvSpPr txBox="1"/>
          <p:nvPr/>
        </p:nvSpPr>
        <p:spPr>
          <a:xfrm>
            <a:off x="284855" y="1268760"/>
            <a:ext cx="2991001" cy="489364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Don‘ts: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will dich vor einer „falschen“ Entscheidung bewahren.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weiß doch, was gut (für dich) 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will, dass es so wird, wie ich es mir vorstelle.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Eine Entscheidung geht einfach viel schneller, wenn ich sie alleine treffe.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Ich kann mich selbst nicht beteiligen.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Pfeil: nach rechts 4">
            <a:extLst>
              <a:ext uri="{FF2B5EF4-FFF2-40B4-BE49-F238E27FC236}">
                <a16:creationId xmlns="" xmlns:a16="http://schemas.microsoft.com/office/drawing/2014/main" id="{57FBEA8F-E9E0-4A29-B949-ADC5EFEC12F7}"/>
              </a:ext>
            </a:extLst>
          </p:cNvPr>
          <p:cNvSpPr/>
          <p:nvPr/>
        </p:nvSpPr>
        <p:spPr>
          <a:xfrm>
            <a:off x="3347864" y="2993151"/>
            <a:ext cx="936104" cy="863639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74000">
                <a:srgbClr val="00B050"/>
              </a:gs>
              <a:gs pos="83000">
                <a:srgbClr val="00B050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18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237360"/>
            <a:ext cx="9143640" cy="620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37321"/>
          </a:solidFill>
          <a:ln w="25560">
            <a:solidFill>
              <a:srgbClr val="F37321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Flussdiagramm: Verzögerung 1"/>
          <p:cNvSpPr/>
          <p:nvPr/>
        </p:nvSpPr>
        <p:spPr>
          <a:xfrm>
            <a:off x="0" y="332656"/>
            <a:ext cx="5472360" cy="86363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+- 10800 0 21600"/>
              <a:gd name="f10" fmla="+- 21600 0 10800"/>
              <a:gd name="f11" fmla="+- 0 0 0"/>
              <a:gd name="f12" fmla="*/ f4 1 21600"/>
              <a:gd name="f13" fmla="*/ f5 1 21600"/>
              <a:gd name="f14" fmla="+- 21600 0 f8"/>
              <a:gd name="f15" fmla="+- 10800 0 f6"/>
              <a:gd name="f16" fmla="+- 0 0 f1"/>
              <a:gd name="f17" fmla="abs f9"/>
              <a:gd name="f18" fmla="abs f10"/>
              <a:gd name="f19" fmla="?: f10 0 f0"/>
              <a:gd name="f20" fmla="?: f10 f0 0"/>
              <a:gd name="f21" fmla="*/ f11 f0 1"/>
              <a:gd name="f22" fmla="*/ 0 f12 1"/>
              <a:gd name="f23" fmla="*/ 18500 f12 1"/>
              <a:gd name="f24" fmla="*/ 18500 f13 1"/>
              <a:gd name="f25" fmla="*/ 3100 f13 1"/>
              <a:gd name="f26" fmla="abs f14"/>
              <a:gd name="f27" fmla="abs f15"/>
              <a:gd name="f28" fmla="?: f14 f16 f1"/>
              <a:gd name="f29" fmla="?: f14 f1 f16"/>
              <a:gd name="f30" fmla="?: f14 f2 f1"/>
              <a:gd name="f31" fmla="?: f14 f1 f2"/>
              <a:gd name="f32" fmla="?: f9 f16 f1"/>
              <a:gd name="f33" fmla="?: f9 f1 f16"/>
              <a:gd name="f34" fmla="?: f9 f20 f19"/>
              <a:gd name="f35" fmla="?: f9 f19 f20"/>
              <a:gd name="f36" fmla="*/ 10800 f12 1"/>
              <a:gd name="f37" fmla="*/ 0 f13 1"/>
              <a:gd name="f38" fmla="*/ f21 1 f3"/>
              <a:gd name="f39" fmla="*/ 10800 f13 1"/>
              <a:gd name="f40" fmla="*/ 21600 f13 1"/>
              <a:gd name="f41" fmla="*/ 21600 f12 1"/>
              <a:gd name="f42" fmla="?: f14 f31 f30"/>
              <a:gd name="f43" fmla="?: f14 f30 f31"/>
              <a:gd name="f44" fmla="?: f15 f29 f28"/>
              <a:gd name="f45" fmla="?: f10 f34 f35"/>
              <a:gd name="f46" fmla="?: f10 f32 f33"/>
              <a:gd name="f47" fmla="+- f38 0 f1"/>
              <a:gd name="f48" fmla="?: f15 f43 f4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6" y="f37"/>
              </a:cxn>
              <a:cxn ang="f47">
                <a:pos x="f22" y="f39"/>
              </a:cxn>
              <a:cxn ang="f47">
                <a:pos x="f36" y="f40"/>
              </a:cxn>
              <a:cxn ang="f47">
                <a:pos x="f41" y="f39"/>
              </a:cxn>
            </a:cxnLst>
            <a:rect l="f22" t="f25" r="f23" b="f24"/>
            <a:pathLst>
              <a:path w="21600" h="21600">
                <a:moveTo>
                  <a:pt x="f8" y="f6"/>
                </a:moveTo>
                <a:arcTo wR="f26" hR="f27" stAng="f48" swAng="f44"/>
                <a:arcTo wR="f17" hR="f18" stAng="f45" swAng="f46"/>
                <a:lnTo>
                  <a:pt x="f6" y="f7"/>
                </a:lnTo>
                <a:lnTo>
                  <a:pt x="f6" y="f6"/>
                </a:lnTo>
                <a:close/>
              </a:path>
            </a:pathLst>
          </a:custGeom>
          <a:solidFill>
            <a:srgbClr val="5E1B4C"/>
          </a:solidFill>
          <a:ln w="25560">
            <a:solidFill>
              <a:srgbClr val="5E1B4C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Fazit</a:t>
            </a:r>
          </a:p>
        </p:txBody>
      </p:sp>
      <p:sp>
        <p:nvSpPr>
          <p:cNvPr id="7" name="Fußzeilenplatzhalter 8"/>
          <p:cNvSpPr txBox="1">
            <a:spLocks noGrp="1"/>
          </p:cNvSpPr>
          <p:nvPr>
            <p:ph type="ftr" sz="quarter" idx="9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Careleaver e. V.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34435" y="4238787"/>
            <a:ext cx="7776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Careleaver e. V.</a:t>
            </a:r>
          </a:p>
          <a:p>
            <a:pPr algn="ctr"/>
            <a:r>
              <a:rPr lang="de-DE" dirty="0"/>
              <a:t>www.careleaver.de</a:t>
            </a:r>
          </a:p>
          <a:p>
            <a:pPr algn="ctr"/>
            <a:r>
              <a:rPr lang="de-DE" smtClean="0">
                <a:hlinkClick r:id="rId3"/>
              </a:rPr>
              <a:t>info@careleaver.de</a:t>
            </a:r>
            <a:r>
              <a:rPr lang="de-DE" smtClean="0"/>
              <a:t> </a:t>
            </a:r>
            <a:endParaRPr lang="de-DE" dirty="0"/>
          </a:p>
        </p:txBody>
      </p:sp>
      <p:sp>
        <p:nvSpPr>
          <p:cNvPr id="10" name="Foliennummernplatzhalter 4"/>
          <p:cNvSpPr txBox="1">
            <a:spLocks noGrp="1"/>
          </p:cNvSpPr>
          <p:nvPr>
            <p:ph type="sldNum" sz="quarter" idx="12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fld id="{C4B8CC25-34B8-4B9B-A44A-0F77C96F4E81}" type="slidenum">
              <a:pPr lvl="0" algn="ctr"/>
              <a:t>5</a:t>
            </a:fld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sp>
        <p:nvSpPr>
          <p:cNvPr id="12" name="Datumsplatzhalter 3"/>
          <p:cNvSpPr txBox="1">
            <a:spLocks noGrp="1"/>
          </p:cNvSpPr>
          <p:nvPr>
            <p:ph type="dt" sz="quarter" idx="4294967295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 algn="ctr"/>
            <a:r>
              <a:rPr lang="de-DE" dirty="0">
                <a:solidFill>
                  <a:srgbClr val="000000"/>
                </a:solidFill>
                <a:latin typeface="Calibri"/>
                <a:cs typeface="Tahoma" pitchFamily="2"/>
              </a:rPr>
              <a:t>22.05.2019</a:t>
            </a:r>
          </a:p>
          <a:p>
            <a:pPr lvl="0" algn="ctr"/>
            <a:endParaRPr lang="de-DE" dirty="0">
              <a:solidFill>
                <a:srgbClr val="000000"/>
              </a:solidFill>
              <a:latin typeface="Calibri"/>
              <a:cs typeface="Tahoma" pitchFamily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83459" y="3008669"/>
            <a:ext cx="7776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Vielen Dank für Ihre Aufmerksamkeit!</a:t>
            </a:r>
            <a:endParaRPr lang="de-DE" sz="2400" dirty="0"/>
          </a:p>
        </p:txBody>
      </p:sp>
      <p:pic>
        <p:nvPicPr>
          <p:cNvPr id="16" name="Grafik 5">
            <a:extLst>
              <a:ext uri="{FF2B5EF4-FFF2-40B4-BE49-F238E27FC236}">
                <a16:creationId xmlns="" xmlns:a16="http://schemas.microsoft.com/office/drawing/2014/main" id="{7852C79C-E9D7-4304-B7DD-7D936127C83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727377" y="0"/>
            <a:ext cx="1416263" cy="9912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feld 10">
            <a:extLst>
              <a:ext uri="{FF2B5EF4-FFF2-40B4-BE49-F238E27FC236}">
                <a16:creationId xmlns="" xmlns:a16="http://schemas.microsoft.com/office/drawing/2014/main" id="{7B9445E6-DD6D-4AC6-8A01-D33BA63DCEC9}"/>
              </a:ext>
            </a:extLst>
          </p:cNvPr>
          <p:cNvSpPr txBox="1"/>
          <p:nvPr/>
        </p:nvSpPr>
        <p:spPr>
          <a:xfrm>
            <a:off x="2177565" y="1902206"/>
            <a:ext cx="47881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Beteiligung ist eine Haltungsfrage!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</Words>
  <Application>Microsoft Office PowerPoint</Application>
  <PresentationFormat>Bildschirmpräsentation (4:3)</PresentationFormat>
  <Paragraphs>61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Standard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Ruth</dc:creator>
  <cp:lastModifiedBy>Urban, Tanja</cp:lastModifiedBy>
  <cp:revision>69</cp:revision>
  <dcterms:modified xsi:type="dcterms:W3CDTF">2019-06-12T12:17:53Z</dcterms:modified>
</cp:coreProperties>
</file>